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57" r:id="rId4"/>
    <p:sldId id="266" r:id="rId5"/>
    <p:sldId id="260" r:id="rId6"/>
    <p:sldId id="261" r:id="rId7"/>
    <p:sldId id="268" r:id="rId8"/>
    <p:sldId id="269" r:id="rId9"/>
    <p:sldId id="263" r:id="rId10"/>
    <p:sldId id="270" r:id="rId11"/>
    <p:sldId id="267" r:id="rId12"/>
    <p:sldId id="271" r:id="rId13"/>
    <p:sldId id="272" r:id="rId14"/>
    <p:sldId id="273" r:id="rId15"/>
    <p:sldId id="265" r:id="rId16"/>
    <p:sldId id="274" r:id="rId17"/>
    <p:sldId id="277" r:id="rId18"/>
    <p:sldId id="275" r:id="rId19"/>
    <p:sldId id="276" r:id="rId20"/>
    <p:sldId id="278" r:id="rId21"/>
    <p:sldId id="279" r:id="rId22"/>
    <p:sldId id="280" r:id="rId23"/>
    <p:sldId id="283" r:id="rId24"/>
    <p:sldId id="281" r:id="rId25"/>
    <p:sldId id="282" r:id="rId26"/>
    <p:sldId id="28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660"/>
  </p:normalViewPr>
  <p:slideViewPr>
    <p:cSldViewPr snapToGrid="0">
      <p:cViewPr>
        <p:scale>
          <a:sx n="75" d="100"/>
          <a:sy n="75" d="100"/>
        </p:scale>
        <p:origin x="811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jpg>
</file>

<file path=ppt/media/image4.jpg>
</file>

<file path=ppt/media/image5.png>
</file>

<file path=ppt/media/image6.jpg>
</file>

<file path=ppt/media/image7.jpg>
</file>

<file path=ppt/media/image8.png>
</file>

<file path=ppt/media/image80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906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2612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43749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93194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0384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7479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35932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6494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92920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73452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76267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8B03AC4-6CDB-4336-9099-4BB65FFCDBDD}" type="datetimeFigureOut">
              <a:rPr lang="en-ID" smtClean="0"/>
              <a:t>16/05/2024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16616BA-E4EA-437C-879C-E1593C7B87BF}" type="slidenum">
              <a:rPr lang="en-ID" smtClean="0"/>
              <a:t>‹#›</a:t>
            </a:fld>
            <a:endParaRPr lang="en-ID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924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85C28-B85F-C61F-995D-A9B3AA9E0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73626"/>
            <a:ext cx="10058400" cy="3951486"/>
          </a:xfrm>
        </p:spPr>
        <p:txBody>
          <a:bodyPr>
            <a:noAutofit/>
          </a:bodyPr>
          <a:lstStyle/>
          <a:p>
            <a:pPr algn="ctr"/>
            <a:r>
              <a:rPr lang="en-GB" sz="5400" b="1" dirty="0">
                <a:latin typeface="Constantia" panose="02030602050306030303" pitchFamily="18" charset="0"/>
              </a:rPr>
              <a:t>Design of FMCW Radar Based on Software Defined Radio with </a:t>
            </a:r>
            <a:r>
              <a:rPr lang="en-GB" sz="5400" b="1" dirty="0" err="1">
                <a:latin typeface="Constantia" panose="02030602050306030303" pitchFamily="18" charset="0"/>
              </a:rPr>
              <a:t>GNURadio</a:t>
            </a:r>
            <a:r>
              <a:rPr lang="en-GB" sz="5400" b="1" dirty="0">
                <a:latin typeface="Constantia" panose="02030602050306030303" pitchFamily="18" charset="0"/>
              </a:rPr>
              <a:t> for Detection, Range Estimation, and Velocity of an Object</a:t>
            </a:r>
            <a:endParaRPr lang="en-ID" sz="5400" b="1" dirty="0">
              <a:latin typeface="Constantia" panose="020306020503060303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B9A301-585E-898F-8985-601C168FD2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id-ID" sz="3200" cap="none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Bima Pancara Haryono Putra</a:t>
            </a:r>
          </a:p>
          <a:p>
            <a:pPr algn="ctr"/>
            <a:r>
              <a:rPr lang="id-ID" sz="3200" cap="none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1101210528</a:t>
            </a:r>
            <a:endParaRPr lang="en-ID" sz="3200" cap="none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190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wave&#10;&#10;Description automatically generated">
            <a:extLst>
              <a:ext uri="{FF2B5EF4-FFF2-40B4-BE49-F238E27FC236}">
                <a16:creationId xmlns:a16="http://schemas.microsoft.com/office/drawing/2014/main" id="{CD457D75-1475-0BF6-FFD7-FE186511B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414" y="337815"/>
            <a:ext cx="9527171" cy="508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365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ignal&#10;&#10;Description automatically generated">
            <a:extLst>
              <a:ext uri="{FF2B5EF4-FFF2-40B4-BE49-F238E27FC236}">
                <a16:creationId xmlns:a16="http://schemas.microsoft.com/office/drawing/2014/main" id="{2ED19FF6-F2C1-C0FF-FC1C-0D78BBBD52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246" y="813444"/>
            <a:ext cx="7859767" cy="523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08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graph&#10;&#10;Description automatically generated">
            <a:extLst>
              <a:ext uri="{FF2B5EF4-FFF2-40B4-BE49-F238E27FC236}">
                <a16:creationId xmlns:a16="http://schemas.microsoft.com/office/drawing/2014/main" id="{B6940898-4A89-9044-9D02-2A3EA05FA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981" y="3429000"/>
            <a:ext cx="5648325" cy="2228850"/>
          </a:xfrm>
          <a:prstGeom prst="rect">
            <a:avLst/>
          </a:prstGeom>
        </p:spPr>
      </p:pic>
      <p:pic>
        <p:nvPicPr>
          <p:cNvPr id="5" name="Picture 4" descr="A diagram of a waveform&#10;&#10;Description automatically generated">
            <a:extLst>
              <a:ext uri="{FF2B5EF4-FFF2-40B4-BE49-F238E27FC236}">
                <a16:creationId xmlns:a16="http://schemas.microsoft.com/office/drawing/2014/main" id="{88571671-75D1-3650-A52E-C72CAD8759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20" y="388489"/>
            <a:ext cx="6861972" cy="2728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573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C13AF9C-0D1A-EBD4-0677-58298F7507C3}"/>
              </a:ext>
            </a:extLst>
          </p:cNvPr>
          <p:cNvSpPr/>
          <p:nvPr/>
        </p:nvSpPr>
        <p:spPr>
          <a:xfrm>
            <a:off x="3169920" y="121920"/>
            <a:ext cx="6045200" cy="611632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" name="Picture 2" descr="A diagram of a graph&#10;&#10;Description automatically generated">
            <a:extLst>
              <a:ext uri="{FF2B5EF4-FFF2-40B4-BE49-F238E27FC236}">
                <a16:creationId xmlns:a16="http://schemas.microsoft.com/office/drawing/2014/main" id="{A24C6AB5-97FA-D1F8-66D5-AAB2BD61E8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405" y="394086"/>
            <a:ext cx="4715189" cy="565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070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4EA2FA5-2240-3BE9-1371-91B33D4D794E}"/>
                  </a:ext>
                </a:extLst>
              </p:cNvPr>
              <p:cNvSpPr txBox="1"/>
              <p:nvPr/>
            </p:nvSpPr>
            <p:spPr>
              <a:xfrm>
                <a:off x="680720" y="1056640"/>
                <a:ext cx="4775200" cy="12470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d-ID" sz="4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sz="4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id-ID" sz="4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d-ID" sz="4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d-ID" sz="4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d-ID" sz="4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sSub>
                          <m:sSubPr>
                            <m:ctrlPr>
                              <a:rPr lang="id-ID" sz="4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d-ID" sz="48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d-ID" sz="48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num>
                      <m:den>
                        <m:r>
                          <a:rPr lang="id-ID" sz="4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id-ID" sz="4800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den>
                    </m:f>
                    <m:r>
                      <a:rPr lang="id-ID" sz="4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d-ID" sz="4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d-ID" sz="4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id-ID" sz="4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id-ID" sz="4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d-ID" sz="48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id-ID" sz="4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sSub>
                          <m:sSubPr>
                            <m:ctrlPr>
                              <a:rPr lang="id-ID" sz="4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d-ID" sz="48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id-ID" sz="48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num>
                      <m:den>
                        <m:r>
                          <a:rPr lang="id-ID" sz="4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id-ID" sz="4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den>
                    </m:f>
                  </m:oMath>
                </a14:m>
                <a:r>
                  <a:rPr lang="id-ID" sz="4800" dirty="0"/>
                  <a:t> </a:t>
                </a:r>
                <a:endParaRPr lang="en-ID" sz="48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4EA2FA5-2240-3BE9-1371-91B33D4D79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720" y="1056640"/>
                <a:ext cx="4775200" cy="124700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6103D6C-CABB-9C52-D262-FD0D9D13C6FA}"/>
                  </a:ext>
                </a:extLst>
              </p:cNvPr>
              <p:cNvSpPr txBox="1"/>
              <p:nvPr/>
            </p:nvSpPr>
            <p:spPr>
              <a:xfrm>
                <a:off x="1046480" y="2828835"/>
                <a:ext cx="3373120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d-ID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id-ID" sz="2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𝐷𝑖𝑠𝑡𝑎𝑛𝑐𝑒</m:t>
                      </m:r>
                    </m:oMath>
                  </m:oMathPara>
                </a14:m>
                <a:endParaRPr lang="id-ID" sz="2400" b="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𝑆𝑝𝑒𝑒𝑑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𝐿𝑖𝑔h𝑡</m:t>
                      </m:r>
                    </m:oMath>
                  </m:oMathPara>
                </a14:m>
                <a:endParaRPr lang="id-ID" sz="2400" b="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d-ID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d-ID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𝐹𝑟𝑒𝑞𝑢𝑒𝑛𝑐𝑦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𝐵𝑒𝑎𝑡</m:t>
                      </m:r>
                    </m:oMath>
                  </m:oMathPara>
                </a14:m>
                <a:endParaRPr lang="id-ID" sz="2400" b="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𝐶h𝑖𝑟𝑝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𝑅𝑎𝑡𝑒</m:t>
                      </m:r>
                    </m:oMath>
                  </m:oMathPara>
                </a14:m>
                <a:endParaRPr lang="id-ID" sz="2400" b="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d-ID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id-ID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𝐶h𝑖𝑟𝑝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𝑇𝑖𝑚𝑒</m:t>
                      </m:r>
                    </m:oMath>
                  </m:oMathPara>
                </a14:m>
                <a:endParaRPr lang="id-ID" sz="2400" b="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𝐵𝑎𝑛𝑑𝑤𝑖𝑑𝑡h</m:t>
                      </m:r>
                    </m:oMath>
                  </m:oMathPara>
                </a14:m>
                <a:endParaRPr lang="en-ID" sz="24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6103D6C-CABB-9C52-D262-FD0D9D13C6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6480" y="2828835"/>
                <a:ext cx="3373120" cy="230832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42EF3E7-F0A7-690B-F959-FF7CAEB135FB}"/>
                  </a:ext>
                </a:extLst>
              </p:cNvPr>
              <p:cNvSpPr txBox="1"/>
              <p:nvPr/>
            </p:nvSpPr>
            <p:spPr>
              <a:xfrm>
                <a:off x="6959600" y="934266"/>
                <a:ext cx="4216400" cy="14917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sz="4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id-ID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d-ID" sz="4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d-ID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d-ID" sz="48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d-ID" sz="4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</m:num>
                        <m:den>
                          <m:r>
                            <a:rPr lang="id-ID" sz="4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id-ID" sz="4800" b="0" i="1" smtClean="0">
                          <a:latin typeface="Cambria Math" panose="02040503050406030204" pitchFamily="18" charset="0"/>
                        </a:rPr>
                        <m:t>𝜆</m:t>
                      </m:r>
                    </m:oMath>
                  </m:oMathPara>
                </a14:m>
                <a:endParaRPr lang="en-ID" sz="48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42EF3E7-F0A7-690B-F959-FF7CAEB135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9600" y="934266"/>
                <a:ext cx="4216400" cy="149175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BCEF6A1-0188-2BC6-734C-25ED9D609FA2}"/>
                  </a:ext>
                </a:extLst>
              </p:cNvPr>
              <p:cNvSpPr txBox="1"/>
              <p:nvPr/>
            </p:nvSpPr>
            <p:spPr>
              <a:xfrm>
                <a:off x="6756400" y="2828835"/>
                <a:ext cx="46228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𝑣𝑒𝑙𝑜𝑐𝑖𝑡𝑦</m:t>
                      </m:r>
                    </m:oMath>
                  </m:oMathPara>
                </a14:m>
                <a:endParaRPr lang="id-ID" sz="2400" b="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d-ID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d-ID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𝐷𝑜𝑝𝑝𝑙𝑒𝑟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𝐹𝑟𝑒𝑞𝑢𝑒𝑛𝑐𝑦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𝑆h𝑖𝑓𝑡</m:t>
                      </m:r>
                    </m:oMath>
                  </m:oMathPara>
                </a14:m>
                <a:endParaRPr lang="id-ID" sz="240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sz="2400" b="0" i="1" smtClean="0">
                          <a:latin typeface="Cambria Math" panose="02040503050406030204" pitchFamily="18" charset="0"/>
                        </a:rPr>
                        <m:t>𝑊𝑎𝑣𝑒𝑙𝑒𝑛𝑔𝑡h</m:t>
                      </m:r>
                    </m:oMath>
                  </m:oMathPara>
                </a14:m>
                <a:endParaRPr lang="en-ID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BCEF6A1-0188-2BC6-734C-25ED9D609F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6400" y="2828835"/>
                <a:ext cx="4622800" cy="1200329"/>
              </a:xfrm>
              <a:prstGeom prst="rect">
                <a:avLst/>
              </a:prstGeom>
              <a:blipFill>
                <a:blip r:embed="rId5"/>
                <a:stretch>
                  <a:fillRect b="-6091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2862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mathematical equations&#10;&#10;Description automatically generated with medium confidence">
            <a:extLst>
              <a:ext uri="{FF2B5EF4-FFF2-40B4-BE49-F238E27FC236}">
                <a16:creationId xmlns:a16="http://schemas.microsoft.com/office/drawing/2014/main" id="{278F16D3-D417-0D8B-0A5C-40443C111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05" y="1980953"/>
            <a:ext cx="5605868" cy="3344738"/>
          </a:xfrm>
          <a:prstGeom prst="rect">
            <a:avLst/>
          </a:prstGeom>
        </p:spPr>
      </p:pic>
      <p:pic>
        <p:nvPicPr>
          <p:cNvPr id="5" name="Picture 4" descr="A diagram of a radar cross section&#10;&#10;Description automatically generated">
            <a:extLst>
              <a:ext uri="{FF2B5EF4-FFF2-40B4-BE49-F238E27FC236}">
                <a16:creationId xmlns:a16="http://schemas.microsoft.com/office/drawing/2014/main" id="{B11BEC29-F941-37D4-A455-91A74DE0F6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89"/>
          <a:stretch/>
        </p:blipFill>
        <p:spPr>
          <a:xfrm>
            <a:off x="6156906" y="1059337"/>
            <a:ext cx="5860289" cy="41936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57FF93-F6AC-2699-6BB4-B94B1F9EDB5D}"/>
              </a:ext>
            </a:extLst>
          </p:cNvPr>
          <p:cNvSpPr txBox="1"/>
          <p:nvPr/>
        </p:nvSpPr>
        <p:spPr>
          <a:xfrm>
            <a:off x="666670" y="674617"/>
            <a:ext cx="47987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400" dirty="0"/>
              <a:t>Radar </a:t>
            </a:r>
            <a:r>
              <a:rPr lang="id-ID" sz="4400" dirty="0" err="1"/>
              <a:t>Cross</a:t>
            </a:r>
            <a:r>
              <a:rPr lang="id-ID" sz="4400" dirty="0"/>
              <a:t> </a:t>
            </a:r>
            <a:r>
              <a:rPr lang="id-ID" sz="4400" dirty="0" err="1"/>
              <a:t>Section</a:t>
            </a:r>
            <a:endParaRPr lang="en-ID" sz="4400" dirty="0"/>
          </a:p>
        </p:txBody>
      </p:sp>
    </p:spTree>
    <p:extLst>
      <p:ext uri="{BB962C8B-B14F-4D97-AF65-F5344CB8AC3E}">
        <p14:creationId xmlns:p14="http://schemas.microsoft.com/office/powerpoint/2010/main" val="1695412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C62038-AF70-B4D7-3675-9FD858E67009}"/>
              </a:ext>
            </a:extLst>
          </p:cNvPr>
          <p:cNvSpPr txBox="1"/>
          <p:nvPr/>
        </p:nvSpPr>
        <p:spPr>
          <a:xfrm>
            <a:off x="629920" y="467360"/>
            <a:ext cx="528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000" dirty="0" err="1"/>
              <a:t>Software</a:t>
            </a:r>
            <a:r>
              <a:rPr lang="id-ID" sz="4000" dirty="0"/>
              <a:t> </a:t>
            </a:r>
            <a:r>
              <a:rPr lang="id-ID" sz="4000" dirty="0" err="1"/>
              <a:t>Defined</a:t>
            </a:r>
            <a:r>
              <a:rPr lang="id-ID" sz="4000" dirty="0"/>
              <a:t> Radio</a:t>
            </a:r>
            <a:endParaRPr lang="en-ID" sz="4000" dirty="0"/>
          </a:p>
        </p:txBody>
      </p:sp>
      <p:pic>
        <p:nvPicPr>
          <p:cNvPr id="7" name="Picture 6" descr="A white box with gold connectors&#10;&#10;Description automatically generated">
            <a:extLst>
              <a:ext uri="{FF2B5EF4-FFF2-40B4-BE49-F238E27FC236}">
                <a16:creationId xmlns:a16="http://schemas.microsoft.com/office/drawing/2014/main" id="{4470FFF0-D3DB-0A7E-A2C5-FA6EC907AE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0664" y="1948933"/>
            <a:ext cx="4061336" cy="2300390"/>
          </a:xfrm>
          <a:prstGeom prst="rect">
            <a:avLst/>
          </a:prstGeom>
        </p:spPr>
      </p:pic>
      <p:pic>
        <p:nvPicPr>
          <p:cNvPr id="8" name="Picture 7" descr="A black and orange logo&#10;&#10;Description automatically generated">
            <a:extLst>
              <a:ext uri="{FF2B5EF4-FFF2-40B4-BE49-F238E27FC236}">
                <a16:creationId xmlns:a16="http://schemas.microsoft.com/office/drawing/2014/main" id="{464CB66E-BC51-6020-57AE-1935AEDCE3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39" y="2160148"/>
            <a:ext cx="4687040" cy="1339154"/>
          </a:xfrm>
          <a:prstGeom prst="rect">
            <a:avLst/>
          </a:prstGeom>
        </p:spPr>
      </p:pic>
      <p:sp>
        <p:nvSpPr>
          <p:cNvPr id="9" name="Plus Sign 8">
            <a:extLst>
              <a:ext uri="{FF2B5EF4-FFF2-40B4-BE49-F238E27FC236}">
                <a16:creationId xmlns:a16="http://schemas.microsoft.com/office/drawing/2014/main" id="{A6206058-0366-8317-E253-4F2F6F348F1B}"/>
              </a:ext>
            </a:extLst>
          </p:cNvPr>
          <p:cNvSpPr/>
          <p:nvPr/>
        </p:nvSpPr>
        <p:spPr>
          <a:xfrm>
            <a:off x="5392991" y="2160148"/>
            <a:ext cx="1960924" cy="1877961"/>
          </a:xfrm>
          <a:prstGeom prst="mathPlus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6807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C62038-AF70-B4D7-3675-9FD858E67009}"/>
              </a:ext>
            </a:extLst>
          </p:cNvPr>
          <p:cNvSpPr txBox="1"/>
          <p:nvPr/>
        </p:nvSpPr>
        <p:spPr>
          <a:xfrm>
            <a:off x="629920" y="467360"/>
            <a:ext cx="7762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000" dirty="0"/>
              <a:t>Universal </a:t>
            </a:r>
            <a:r>
              <a:rPr lang="id-ID" sz="4000" dirty="0" err="1"/>
              <a:t>Software</a:t>
            </a:r>
            <a:r>
              <a:rPr lang="id-ID" sz="4000" dirty="0"/>
              <a:t> Radio </a:t>
            </a:r>
            <a:r>
              <a:rPr lang="id-ID" sz="4000" dirty="0" err="1"/>
              <a:t>Peripheral</a:t>
            </a:r>
            <a:endParaRPr lang="en-ID" sz="4000" dirty="0"/>
          </a:p>
        </p:txBody>
      </p:sp>
      <p:pic>
        <p:nvPicPr>
          <p:cNvPr id="4" name="Picture 3" descr="A close-up of a circuit board&#10;&#10;Description automatically generated">
            <a:extLst>
              <a:ext uri="{FF2B5EF4-FFF2-40B4-BE49-F238E27FC236}">
                <a16:creationId xmlns:a16="http://schemas.microsoft.com/office/drawing/2014/main" id="{36E0A910-BC33-A251-B00E-749CE8848E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923" y="1175246"/>
            <a:ext cx="4775038" cy="3932005"/>
          </a:xfrm>
          <a:prstGeom prst="rect">
            <a:avLst/>
          </a:prstGeom>
        </p:spPr>
      </p:pic>
      <p:pic>
        <p:nvPicPr>
          <p:cNvPr id="6" name="Picture 5" descr="A white box with gold connectors&#10;&#10;Description automatically generated">
            <a:extLst>
              <a:ext uri="{FF2B5EF4-FFF2-40B4-BE49-F238E27FC236}">
                <a16:creationId xmlns:a16="http://schemas.microsoft.com/office/drawing/2014/main" id="{98F21CE6-076E-B68F-68B1-57A6834F8A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20" y="1351195"/>
            <a:ext cx="6009351" cy="340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585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6F9EE44-C564-CCAE-591F-AA4E63C77D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339453"/>
              </p:ext>
            </p:extLst>
          </p:nvPr>
        </p:nvGraphicFramePr>
        <p:xfrm>
          <a:off x="1747520" y="579121"/>
          <a:ext cx="9052560" cy="50841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4995">
                  <a:extLst>
                    <a:ext uri="{9D8B030D-6E8A-4147-A177-3AD203B41FA5}">
                      <a16:colId xmlns:a16="http://schemas.microsoft.com/office/drawing/2014/main" val="2147585178"/>
                    </a:ext>
                  </a:extLst>
                </a:gridCol>
                <a:gridCol w="5440845">
                  <a:extLst>
                    <a:ext uri="{9D8B030D-6E8A-4147-A177-3AD203B41FA5}">
                      <a16:colId xmlns:a16="http://schemas.microsoft.com/office/drawing/2014/main" val="305546345"/>
                    </a:ext>
                  </a:extLst>
                </a:gridCol>
                <a:gridCol w="1198880">
                  <a:extLst>
                    <a:ext uri="{9D8B030D-6E8A-4147-A177-3AD203B41FA5}">
                      <a16:colId xmlns:a16="http://schemas.microsoft.com/office/drawing/2014/main" val="119843076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val="1389613258"/>
                    </a:ext>
                  </a:extLst>
                </a:gridCol>
              </a:tblGrid>
              <a:tr h="506873">
                <a:tc>
                  <a:txBody>
                    <a:bodyPr/>
                    <a:lstStyle/>
                    <a:p>
                      <a:r>
                        <a:rPr lang="id-ID" sz="2400" dirty="0"/>
                        <a:t>No.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 err="1"/>
                        <a:t>Description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 err="1"/>
                        <a:t>Value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Unit</a:t>
                      </a:r>
                      <a:endParaRPr lang="en-ID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482455"/>
                  </a:ext>
                </a:extLst>
              </a:tr>
              <a:tr h="404745">
                <a:tc>
                  <a:txBody>
                    <a:bodyPr/>
                    <a:lstStyle/>
                    <a:p>
                      <a:r>
                        <a:rPr lang="id-ID" sz="2400" dirty="0"/>
                        <a:t>1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RF </a:t>
                      </a:r>
                      <a:r>
                        <a:rPr lang="id-ID" sz="2400" dirty="0" err="1"/>
                        <a:t>Coverage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70 – 6 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 err="1"/>
                        <a:t>MHz</a:t>
                      </a:r>
                      <a:r>
                        <a:rPr lang="id-ID" sz="2400" dirty="0"/>
                        <a:t> – GHz</a:t>
                      </a:r>
                      <a:endParaRPr lang="en-ID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751210"/>
                  </a:ext>
                </a:extLst>
              </a:tr>
              <a:tr h="458326">
                <a:tc>
                  <a:txBody>
                    <a:bodyPr/>
                    <a:lstStyle/>
                    <a:p>
                      <a:r>
                        <a:rPr lang="id-ID" sz="2400" dirty="0"/>
                        <a:t>2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2400" dirty="0"/>
                        <a:t>Analog to Digital Converter Sample Rate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61,44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MS/s</a:t>
                      </a:r>
                      <a:endParaRPr lang="en-ID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7717252"/>
                  </a:ext>
                </a:extLst>
              </a:tr>
              <a:tr h="404745">
                <a:tc>
                  <a:txBody>
                    <a:bodyPr/>
                    <a:lstStyle/>
                    <a:p>
                      <a:r>
                        <a:rPr lang="id-ID" sz="2400" dirty="0"/>
                        <a:t>3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2400" dirty="0"/>
                        <a:t>Analog to Digital Resolution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12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bits</a:t>
                      </a:r>
                      <a:endParaRPr lang="en-ID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829812"/>
                  </a:ext>
                </a:extLst>
              </a:tr>
              <a:tr h="404745">
                <a:tc>
                  <a:txBody>
                    <a:bodyPr/>
                    <a:lstStyle/>
                    <a:p>
                      <a:r>
                        <a:rPr lang="id-ID" sz="2400" dirty="0"/>
                        <a:t>4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2400" dirty="0"/>
                        <a:t>Analog to Digital Wideband SFDR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78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 err="1"/>
                        <a:t>dBc</a:t>
                      </a:r>
                      <a:endParaRPr lang="en-ID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242705"/>
                  </a:ext>
                </a:extLst>
              </a:tr>
              <a:tr h="461304">
                <a:tc>
                  <a:txBody>
                    <a:bodyPr/>
                    <a:lstStyle/>
                    <a:p>
                      <a:r>
                        <a:rPr lang="id-ID" sz="2400" dirty="0"/>
                        <a:t>5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2400" dirty="0"/>
                        <a:t>Digital to Analog Converter Sample Rate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61,44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MS/s</a:t>
                      </a:r>
                      <a:endParaRPr lang="en-ID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447445"/>
                  </a:ext>
                </a:extLst>
              </a:tr>
              <a:tr h="404745">
                <a:tc>
                  <a:txBody>
                    <a:bodyPr/>
                    <a:lstStyle/>
                    <a:p>
                      <a:r>
                        <a:rPr lang="id-ID" sz="2400" dirty="0"/>
                        <a:t>6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2400" dirty="0"/>
                        <a:t>Digital to Analog Resolution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12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bits</a:t>
                      </a:r>
                      <a:endParaRPr lang="en-ID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9146144"/>
                  </a:ext>
                </a:extLst>
              </a:tr>
              <a:tr h="404745">
                <a:tc>
                  <a:txBody>
                    <a:bodyPr/>
                    <a:lstStyle/>
                    <a:p>
                      <a:r>
                        <a:rPr lang="id-ID" sz="2400" dirty="0"/>
                        <a:t>7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2400" dirty="0"/>
                        <a:t>Host Sample Rate (16b)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61,44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MS/s</a:t>
                      </a:r>
                      <a:endParaRPr lang="en-ID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397718"/>
                  </a:ext>
                </a:extLst>
              </a:tr>
              <a:tr h="404745">
                <a:tc>
                  <a:txBody>
                    <a:bodyPr/>
                    <a:lstStyle/>
                    <a:p>
                      <a:r>
                        <a:rPr lang="id-ID" sz="2400" dirty="0"/>
                        <a:t>8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2400" dirty="0"/>
                        <a:t>Frequency Accuracy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± 2,0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ppm</a:t>
                      </a:r>
                      <a:endParaRPr lang="en-ID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252190"/>
                  </a:ext>
                </a:extLst>
              </a:tr>
              <a:tr h="404745">
                <a:tc>
                  <a:txBody>
                    <a:bodyPr/>
                    <a:lstStyle/>
                    <a:p>
                      <a:r>
                        <a:rPr lang="id-ID" sz="2400" dirty="0"/>
                        <a:t>9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W/ GPS Unlocked TCXO Reference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± 75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 err="1"/>
                        <a:t>ppb</a:t>
                      </a:r>
                      <a:endParaRPr lang="en-ID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034126"/>
                  </a:ext>
                </a:extLst>
              </a:tr>
              <a:tr h="404745">
                <a:tc>
                  <a:txBody>
                    <a:bodyPr/>
                    <a:lstStyle/>
                    <a:p>
                      <a:r>
                        <a:rPr lang="id-ID" sz="2400" dirty="0"/>
                        <a:t>10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W/ GPS Locked TCXO Reference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/>
                        <a:t>&lt; 1</a:t>
                      </a:r>
                      <a:endParaRPr lang="en-ID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400" dirty="0" err="1"/>
                        <a:t>ppb</a:t>
                      </a:r>
                      <a:endParaRPr lang="en-ID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061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9022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and orange logo&#10;&#10;Description automatically generated">
            <a:extLst>
              <a:ext uri="{FF2B5EF4-FFF2-40B4-BE49-F238E27FC236}">
                <a16:creationId xmlns:a16="http://schemas.microsoft.com/office/drawing/2014/main" id="{14E51598-E433-45D1-C98A-2247F5869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85" y="351668"/>
            <a:ext cx="4687040" cy="1339154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1376AF1-E9E4-8C92-3969-7A6B46B1E2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08" y="1690822"/>
            <a:ext cx="7906722" cy="4196580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CFE8376-5AB6-458B-44E4-16AE0ADC14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390" y="1690822"/>
            <a:ext cx="4393645" cy="372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634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E3025-BFB1-E65E-573E-D3F7FC006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6600" b="1" dirty="0" err="1">
                <a:latin typeface="+mn-lt"/>
              </a:rPr>
              <a:t>Outline</a:t>
            </a:r>
            <a:endParaRPr lang="en-ID" sz="6600" b="1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E536B-59CB-97B3-BCBA-90399178A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id-ID" sz="5400" dirty="0" err="1"/>
              <a:t>Introduction</a:t>
            </a:r>
            <a:endParaRPr lang="id-ID" sz="5400" dirty="0"/>
          </a:p>
          <a:p>
            <a:pPr marL="201168" lvl="1" indent="0">
              <a:buNone/>
            </a:pPr>
            <a:r>
              <a:rPr lang="id-ID" sz="5400" dirty="0" err="1"/>
              <a:t>Literature</a:t>
            </a:r>
            <a:r>
              <a:rPr lang="id-ID" sz="5400" dirty="0"/>
              <a:t> </a:t>
            </a:r>
            <a:r>
              <a:rPr lang="id-ID" sz="5400" dirty="0" err="1"/>
              <a:t>Review</a:t>
            </a:r>
            <a:endParaRPr lang="id-ID" sz="5400" dirty="0"/>
          </a:p>
          <a:p>
            <a:pPr marL="201168" lvl="1" indent="0">
              <a:buNone/>
            </a:pPr>
            <a:r>
              <a:rPr lang="id-ID" sz="5400" dirty="0"/>
              <a:t>System Model </a:t>
            </a:r>
            <a:r>
              <a:rPr lang="id-ID" sz="5400" dirty="0" err="1"/>
              <a:t>and</a:t>
            </a:r>
            <a:r>
              <a:rPr lang="id-ID" sz="5400" dirty="0"/>
              <a:t> Design</a:t>
            </a:r>
            <a:endParaRPr lang="en-ID" sz="5400" dirty="0"/>
          </a:p>
        </p:txBody>
      </p:sp>
    </p:spTree>
    <p:extLst>
      <p:ext uri="{BB962C8B-B14F-4D97-AF65-F5344CB8AC3E}">
        <p14:creationId xmlns:p14="http://schemas.microsoft.com/office/powerpoint/2010/main" val="19055971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oftware flowchart&#10;&#10;Description automatically generated">
            <a:extLst>
              <a:ext uri="{FF2B5EF4-FFF2-40B4-BE49-F238E27FC236}">
                <a16:creationId xmlns:a16="http://schemas.microsoft.com/office/drawing/2014/main" id="{674B8403-20EB-23C3-A921-BC47EB7473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083" y="137160"/>
            <a:ext cx="1710147" cy="6558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826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87A101-939D-4573-F00C-36C44412C147}"/>
              </a:ext>
            </a:extLst>
          </p:cNvPr>
          <p:cNvSpPr txBox="1"/>
          <p:nvPr/>
        </p:nvSpPr>
        <p:spPr>
          <a:xfrm>
            <a:off x="873760" y="1018717"/>
            <a:ext cx="4897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400" dirty="0" err="1"/>
              <a:t>Research</a:t>
            </a:r>
            <a:r>
              <a:rPr lang="id-ID" sz="4400" dirty="0"/>
              <a:t> Parameter</a:t>
            </a:r>
            <a:endParaRPr lang="en-ID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E42709-8A8C-6D7F-B0F6-8A290F6EF0BB}"/>
              </a:ext>
            </a:extLst>
          </p:cNvPr>
          <p:cNvSpPr txBox="1"/>
          <p:nvPr/>
        </p:nvSpPr>
        <p:spPr>
          <a:xfrm>
            <a:off x="7259320" y="1018717"/>
            <a:ext cx="39116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400" dirty="0" err="1"/>
              <a:t>Trial</a:t>
            </a:r>
            <a:r>
              <a:rPr lang="id-ID" sz="4400" dirty="0"/>
              <a:t> Parameter</a:t>
            </a:r>
            <a:endParaRPr lang="en-ID" sz="4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0C8B23F-A274-D297-A3A5-7A5826F504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8954598"/>
              </p:ext>
            </p:extLst>
          </p:nvPr>
        </p:nvGraphicFramePr>
        <p:xfrm>
          <a:off x="721358" y="1998131"/>
          <a:ext cx="5049522" cy="115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52126">
                  <a:extLst>
                    <a:ext uri="{9D8B030D-6E8A-4147-A177-3AD203B41FA5}">
                      <a16:colId xmlns:a16="http://schemas.microsoft.com/office/drawing/2014/main" val="1983500434"/>
                    </a:ext>
                  </a:extLst>
                </a:gridCol>
                <a:gridCol w="1897396">
                  <a:extLst>
                    <a:ext uri="{9D8B030D-6E8A-4147-A177-3AD203B41FA5}">
                      <a16:colId xmlns:a16="http://schemas.microsoft.com/office/drawing/2014/main" val="2631993414"/>
                    </a:ext>
                  </a:extLst>
                </a:gridCol>
              </a:tblGrid>
              <a:tr h="432647">
                <a:tc>
                  <a:txBody>
                    <a:bodyPr/>
                    <a:lstStyle/>
                    <a:p>
                      <a:r>
                        <a:rPr lang="id-ID" sz="3200" dirty="0"/>
                        <a:t>Center </a:t>
                      </a:r>
                      <a:r>
                        <a:rPr lang="id-ID" sz="3200" dirty="0" err="1"/>
                        <a:t>Frequency</a:t>
                      </a:r>
                      <a:endParaRPr lang="en-ID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3200" dirty="0"/>
                        <a:t>GHz</a:t>
                      </a:r>
                      <a:endParaRPr lang="en-ID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3629982"/>
                  </a:ext>
                </a:extLst>
              </a:tr>
              <a:tr h="432647">
                <a:tc>
                  <a:txBody>
                    <a:bodyPr/>
                    <a:lstStyle/>
                    <a:p>
                      <a:r>
                        <a:rPr lang="id-ID" sz="3200" dirty="0" err="1"/>
                        <a:t>Bandwidth</a:t>
                      </a:r>
                      <a:endParaRPr lang="en-ID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3200" dirty="0" err="1"/>
                        <a:t>MHz</a:t>
                      </a:r>
                      <a:endParaRPr lang="en-ID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69903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22E9E57-711C-12C5-49B7-3D39D1CCDE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0060195"/>
              </p:ext>
            </p:extLst>
          </p:nvPr>
        </p:nvGraphicFramePr>
        <p:xfrm>
          <a:off x="7386320" y="1989666"/>
          <a:ext cx="3352800" cy="1737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1983500434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631993414"/>
                    </a:ext>
                  </a:extLst>
                </a:gridCol>
              </a:tblGrid>
              <a:tr h="432647">
                <a:tc>
                  <a:txBody>
                    <a:bodyPr/>
                    <a:lstStyle/>
                    <a:p>
                      <a:r>
                        <a:rPr lang="id-ID" sz="3200" dirty="0" err="1"/>
                        <a:t>Range</a:t>
                      </a:r>
                      <a:endParaRPr lang="en-ID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3200" dirty="0"/>
                        <a:t>m</a:t>
                      </a:r>
                      <a:endParaRPr lang="en-ID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3629982"/>
                  </a:ext>
                </a:extLst>
              </a:tr>
              <a:tr h="432647">
                <a:tc>
                  <a:txBody>
                    <a:bodyPr/>
                    <a:lstStyle/>
                    <a:p>
                      <a:r>
                        <a:rPr lang="id-ID" sz="3200" dirty="0" err="1"/>
                        <a:t>Velocity</a:t>
                      </a:r>
                      <a:endParaRPr lang="en-ID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3200" dirty="0"/>
                        <a:t>m/s</a:t>
                      </a:r>
                      <a:endParaRPr lang="en-ID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699037"/>
                  </a:ext>
                </a:extLst>
              </a:tr>
              <a:tr h="432647">
                <a:tc>
                  <a:txBody>
                    <a:bodyPr/>
                    <a:lstStyle/>
                    <a:p>
                      <a:r>
                        <a:rPr lang="id-ID" sz="3200" dirty="0"/>
                        <a:t>RMSE</a:t>
                      </a:r>
                      <a:endParaRPr lang="en-ID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3200" dirty="0"/>
                        <a:t>-</a:t>
                      </a:r>
                      <a:endParaRPr lang="en-ID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8044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628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1BAF344-6CCE-B053-2924-88057B9F2A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573566"/>
              </p:ext>
            </p:extLst>
          </p:nvPr>
        </p:nvGraphicFramePr>
        <p:xfrm>
          <a:off x="2870200" y="384386"/>
          <a:ext cx="6451600" cy="5699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0349">
                  <a:extLst>
                    <a:ext uri="{9D8B030D-6E8A-4147-A177-3AD203B41FA5}">
                      <a16:colId xmlns:a16="http://schemas.microsoft.com/office/drawing/2014/main" val="2897358517"/>
                    </a:ext>
                  </a:extLst>
                </a:gridCol>
                <a:gridCol w="3406851">
                  <a:extLst>
                    <a:ext uri="{9D8B030D-6E8A-4147-A177-3AD203B41FA5}">
                      <a16:colId xmlns:a16="http://schemas.microsoft.com/office/drawing/2014/main" val="2545360332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39625555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d-ID" sz="2800" dirty="0"/>
                        <a:t>No.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 err="1"/>
                        <a:t>Spesification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 err="1"/>
                        <a:t>Description</a:t>
                      </a:r>
                      <a:endParaRPr lang="en-ID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821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sz="2800" dirty="0"/>
                        <a:t>1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/>
                        <a:t>USRP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/>
                        <a:t>B210</a:t>
                      </a:r>
                      <a:endParaRPr lang="en-ID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3704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sz="2800" dirty="0"/>
                        <a:t>2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/>
                        <a:t>Center </a:t>
                      </a:r>
                      <a:r>
                        <a:rPr lang="id-ID" sz="2800" dirty="0" err="1"/>
                        <a:t>Frequency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/>
                        <a:t>3 GHz</a:t>
                      </a:r>
                      <a:endParaRPr lang="en-ID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188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sz="2800" dirty="0"/>
                        <a:t>3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 err="1"/>
                        <a:t>Bandwidth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/>
                        <a:t>50 </a:t>
                      </a:r>
                      <a:r>
                        <a:rPr lang="id-ID" sz="2800" dirty="0" err="1"/>
                        <a:t>MHz</a:t>
                      </a:r>
                      <a:endParaRPr lang="en-ID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891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sz="2800" dirty="0"/>
                        <a:t>4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 err="1"/>
                        <a:t>Modulation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 err="1"/>
                        <a:t>Triangular</a:t>
                      </a:r>
                      <a:endParaRPr lang="en-ID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4647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sz="2800" dirty="0"/>
                        <a:t>5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 err="1"/>
                        <a:t>Maximum</a:t>
                      </a:r>
                      <a:r>
                        <a:rPr lang="id-ID" sz="2800" dirty="0"/>
                        <a:t> </a:t>
                      </a:r>
                      <a:r>
                        <a:rPr lang="id-ID" sz="2800" dirty="0" err="1"/>
                        <a:t>Range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/>
                        <a:t>150 m</a:t>
                      </a:r>
                      <a:endParaRPr lang="en-ID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761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sz="2800" dirty="0"/>
                        <a:t>6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 err="1"/>
                        <a:t>Range</a:t>
                      </a:r>
                      <a:r>
                        <a:rPr lang="id-ID" sz="2800" dirty="0"/>
                        <a:t> </a:t>
                      </a:r>
                      <a:r>
                        <a:rPr lang="id-ID" sz="2800" dirty="0" err="1"/>
                        <a:t>Resolution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/>
                        <a:t>3 m</a:t>
                      </a:r>
                      <a:endParaRPr lang="en-ID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120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sz="2800" dirty="0"/>
                        <a:t>7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 err="1"/>
                        <a:t>Maximum</a:t>
                      </a:r>
                      <a:r>
                        <a:rPr lang="id-ID" sz="2800" dirty="0"/>
                        <a:t> </a:t>
                      </a:r>
                      <a:r>
                        <a:rPr lang="id-ID" sz="2800" dirty="0" err="1"/>
                        <a:t>Velocity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/>
                        <a:t>15 m/s</a:t>
                      </a:r>
                      <a:endParaRPr lang="en-ID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298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sz="2800" dirty="0"/>
                        <a:t>8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 err="1"/>
                        <a:t>Velocity</a:t>
                      </a:r>
                      <a:r>
                        <a:rPr lang="id-ID" sz="2800" dirty="0"/>
                        <a:t> </a:t>
                      </a:r>
                      <a:r>
                        <a:rPr lang="id-ID" sz="2800" dirty="0" err="1"/>
                        <a:t>Resolution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/>
                        <a:t>1 m/s</a:t>
                      </a:r>
                      <a:endParaRPr lang="en-ID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1666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sz="2800" dirty="0"/>
                        <a:t>9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 err="1"/>
                        <a:t>Chirp</a:t>
                      </a:r>
                      <a:r>
                        <a:rPr lang="id-ID" sz="2800" dirty="0"/>
                        <a:t> </a:t>
                      </a:r>
                      <a:r>
                        <a:rPr lang="id-ID" sz="2800" dirty="0" err="1"/>
                        <a:t>Time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/>
                        <a:t>0,001667 s</a:t>
                      </a:r>
                      <a:endParaRPr lang="en-ID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810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sz="2800" dirty="0"/>
                        <a:t>10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 err="1"/>
                        <a:t>Chirp</a:t>
                      </a:r>
                      <a:r>
                        <a:rPr lang="id-ID" sz="2800" dirty="0"/>
                        <a:t> Rate</a:t>
                      </a:r>
                      <a:endParaRPr lang="en-ID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d-ID" sz="2800" dirty="0"/>
                        <a:t>30000 </a:t>
                      </a:r>
                      <a:r>
                        <a:rPr lang="id-ID" sz="2800" dirty="0" err="1"/>
                        <a:t>MHz</a:t>
                      </a:r>
                      <a:endParaRPr lang="en-ID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93577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87093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aerial view of a parking lot&#10;&#10;Description automatically generated">
            <a:extLst>
              <a:ext uri="{FF2B5EF4-FFF2-40B4-BE49-F238E27FC236}">
                <a16:creationId xmlns:a16="http://schemas.microsoft.com/office/drawing/2014/main" id="{18C48318-1CEA-76A7-27B8-FB61386B4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922" y="963716"/>
            <a:ext cx="6873836" cy="49305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19E61E-1AA8-8E39-B8BA-69C8EB46F082}"/>
              </a:ext>
            </a:extLst>
          </p:cNvPr>
          <p:cNvSpPr txBox="1"/>
          <p:nvPr/>
        </p:nvSpPr>
        <p:spPr>
          <a:xfrm>
            <a:off x="4185920" y="255830"/>
            <a:ext cx="3545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000" dirty="0" err="1"/>
              <a:t>Experiment</a:t>
            </a:r>
            <a:r>
              <a:rPr lang="id-ID" sz="4000" dirty="0"/>
              <a:t> </a:t>
            </a:r>
            <a:r>
              <a:rPr lang="id-ID" sz="4000" dirty="0" err="1"/>
              <a:t>Site</a:t>
            </a:r>
            <a:endParaRPr lang="en-ID" sz="4000" dirty="0"/>
          </a:p>
        </p:txBody>
      </p:sp>
    </p:spTree>
    <p:extLst>
      <p:ext uri="{BB962C8B-B14F-4D97-AF65-F5344CB8AC3E}">
        <p14:creationId xmlns:p14="http://schemas.microsoft.com/office/powerpoint/2010/main" val="9951030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5569E4-0BBE-3BD1-D00C-A4A1F53B945D}"/>
              </a:ext>
            </a:extLst>
          </p:cNvPr>
          <p:cNvSpPr txBox="1"/>
          <p:nvPr/>
        </p:nvSpPr>
        <p:spPr>
          <a:xfrm>
            <a:off x="3876040" y="406400"/>
            <a:ext cx="4439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000" dirty="0" err="1"/>
              <a:t>Experiment</a:t>
            </a:r>
            <a:r>
              <a:rPr lang="id-ID" sz="4000" dirty="0"/>
              <a:t> </a:t>
            </a:r>
            <a:r>
              <a:rPr lang="id-ID" sz="4000" dirty="0" err="1"/>
              <a:t>Scheme</a:t>
            </a:r>
            <a:endParaRPr lang="en-ID" sz="4000" dirty="0"/>
          </a:p>
        </p:txBody>
      </p:sp>
      <p:pic>
        <p:nvPicPr>
          <p:cNvPr id="6" name="Picture 5" descr="A red car with a black line&#10;&#10;Description automatically generated">
            <a:extLst>
              <a:ext uri="{FF2B5EF4-FFF2-40B4-BE49-F238E27FC236}">
                <a16:creationId xmlns:a16="http://schemas.microsoft.com/office/drawing/2014/main" id="{374A48AF-2E73-A913-C651-142E76C30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524" y="1759159"/>
            <a:ext cx="9180952" cy="333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773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on a desk&#10;&#10;Description automatically generated">
            <a:extLst>
              <a:ext uri="{FF2B5EF4-FFF2-40B4-BE49-F238E27FC236}">
                <a16:creationId xmlns:a16="http://schemas.microsoft.com/office/drawing/2014/main" id="{61A7ED23-DB6C-3595-6B97-347D33185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760" y="1144766"/>
            <a:ext cx="6908800" cy="5181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5569E4-0BBE-3BD1-D00C-A4A1F53B945D}"/>
              </a:ext>
            </a:extLst>
          </p:cNvPr>
          <p:cNvSpPr txBox="1"/>
          <p:nvPr/>
        </p:nvSpPr>
        <p:spPr>
          <a:xfrm>
            <a:off x="3627120" y="365760"/>
            <a:ext cx="574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000" dirty="0" err="1"/>
              <a:t>Experiment</a:t>
            </a:r>
            <a:r>
              <a:rPr lang="id-ID" sz="4000" dirty="0"/>
              <a:t> </a:t>
            </a:r>
            <a:r>
              <a:rPr lang="id-ID" sz="4000" dirty="0" err="1"/>
              <a:t>Configuration</a:t>
            </a:r>
            <a:endParaRPr lang="en-ID" sz="4000" dirty="0"/>
          </a:p>
        </p:txBody>
      </p:sp>
    </p:spTree>
    <p:extLst>
      <p:ext uri="{BB962C8B-B14F-4D97-AF65-F5344CB8AC3E}">
        <p14:creationId xmlns:p14="http://schemas.microsoft.com/office/powerpoint/2010/main" val="41199728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F57C97-97F9-44B3-0CFD-AB9E87FECE3E}"/>
              </a:ext>
            </a:extLst>
          </p:cNvPr>
          <p:cNvSpPr txBox="1"/>
          <p:nvPr/>
        </p:nvSpPr>
        <p:spPr>
          <a:xfrm>
            <a:off x="4368800" y="426720"/>
            <a:ext cx="4551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400" dirty="0" err="1"/>
              <a:t>Contribution</a:t>
            </a:r>
            <a:endParaRPr lang="en-ID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D0E2EF-6E04-D1B6-34E4-225D25E2B462}"/>
              </a:ext>
            </a:extLst>
          </p:cNvPr>
          <p:cNvSpPr txBox="1"/>
          <p:nvPr/>
        </p:nvSpPr>
        <p:spPr>
          <a:xfrm>
            <a:off x="558800" y="1656080"/>
            <a:ext cx="110032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600" dirty="0" err="1"/>
              <a:t>Test</a:t>
            </a:r>
            <a:r>
              <a:rPr lang="id-ID" sz="3600" dirty="0"/>
              <a:t> </a:t>
            </a:r>
            <a:r>
              <a:rPr lang="id-ID" sz="3600" dirty="0" err="1"/>
              <a:t>the</a:t>
            </a:r>
            <a:r>
              <a:rPr lang="id-ID" sz="3600" dirty="0"/>
              <a:t> </a:t>
            </a:r>
            <a:r>
              <a:rPr lang="id-ID" sz="3600" dirty="0" err="1"/>
              <a:t>accuracy</a:t>
            </a:r>
            <a:r>
              <a:rPr lang="id-ID" sz="3600" dirty="0"/>
              <a:t> </a:t>
            </a:r>
            <a:r>
              <a:rPr lang="id-ID" sz="3600" dirty="0" err="1"/>
              <a:t>of</a:t>
            </a:r>
            <a:r>
              <a:rPr lang="id-ID" sz="3600" dirty="0"/>
              <a:t> FMCW Radar </a:t>
            </a:r>
            <a:r>
              <a:rPr lang="id-ID" sz="3600" dirty="0" err="1"/>
              <a:t>design</a:t>
            </a:r>
            <a:r>
              <a:rPr lang="id-ID" sz="3600" dirty="0"/>
              <a:t> </a:t>
            </a:r>
            <a:r>
              <a:rPr lang="id-ID" sz="3600" dirty="0" err="1"/>
              <a:t>with</a:t>
            </a:r>
            <a:r>
              <a:rPr lang="id-ID" sz="3600" dirty="0"/>
              <a:t> </a:t>
            </a:r>
            <a:r>
              <a:rPr lang="id-ID" sz="3600" dirty="0" err="1"/>
              <a:t>GNURadio</a:t>
            </a:r>
            <a:r>
              <a:rPr lang="id-ID" sz="3600" dirty="0"/>
              <a:t> </a:t>
            </a:r>
            <a:r>
              <a:rPr lang="id-ID" sz="3600" dirty="0" err="1"/>
              <a:t>and</a:t>
            </a:r>
            <a:r>
              <a:rPr lang="id-ID" sz="3600" dirty="0"/>
              <a:t> </a:t>
            </a:r>
            <a:r>
              <a:rPr lang="id-ID" sz="3600" dirty="0" err="1"/>
              <a:t>implemented</a:t>
            </a:r>
            <a:r>
              <a:rPr lang="id-ID" sz="3600" dirty="0"/>
              <a:t> in B210 USRP </a:t>
            </a:r>
            <a:r>
              <a:rPr lang="id-ID" sz="3600" dirty="0" err="1"/>
              <a:t>to</a:t>
            </a:r>
            <a:r>
              <a:rPr lang="id-ID" sz="3600" dirty="0"/>
              <a:t> </a:t>
            </a:r>
            <a:r>
              <a:rPr lang="id-ID" sz="3600" dirty="0" err="1"/>
              <a:t>detect</a:t>
            </a:r>
            <a:r>
              <a:rPr lang="id-ID" sz="3600" dirty="0"/>
              <a:t>, </a:t>
            </a:r>
            <a:r>
              <a:rPr lang="id-ID" sz="3600" dirty="0" err="1"/>
              <a:t>range</a:t>
            </a:r>
            <a:r>
              <a:rPr lang="id-ID" sz="3600" dirty="0"/>
              <a:t> </a:t>
            </a:r>
            <a:r>
              <a:rPr lang="id-ID" sz="3600" dirty="0" err="1"/>
              <a:t>estimation</a:t>
            </a:r>
            <a:r>
              <a:rPr lang="id-ID" sz="3600" dirty="0"/>
              <a:t>, </a:t>
            </a:r>
            <a:r>
              <a:rPr lang="id-ID" sz="3600" dirty="0" err="1"/>
              <a:t>and</a:t>
            </a:r>
            <a:r>
              <a:rPr lang="id-ID" sz="3600" dirty="0"/>
              <a:t> </a:t>
            </a:r>
            <a:r>
              <a:rPr lang="id-ID" sz="3600" dirty="0" err="1"/>
              <a:t>velocity</a:t>
            </a:r>
            <a:r>
              <a:rPr lang="id-ID" sz="3600" dirty="0"/>
              <a:t> </a:t>
            </a:r>
            <a:r>
              <a:rPr lang="id-ID" sz="3600" dirty="0" err="1"/>
              <a:t>of</a:t>
            </a:r>
            <a:r>
              <a:rPr lang="id-ID" sz="3600" dirty="0"/>
              <a:t> </a:t>
            </a:r>
            <a:r>
              <a:rPr lang="id-ID" sz="3600" dirty="0" err="1"/>
              <a:t>an</a:t>
            </a:r>
            <a:r>
              <a:rPr lang="id-ID" sz="3600" dirty="0"/>
              <a:t> </a:t>
            </a:r>
            <a:r>
              <a:rPr lang="id-ID" sz="3600" dirty="0" err="1"/>
              <a:t>objet</a:t>
            </a:r>
            <a:endParaRPr lang="id-ID" sz="3600" dirty="0"/>
          </a:p>
          <a:p>
            <a:endParaRPr lang="id-ID" sz="3600" dirty="0"/>
          </a:p>
          <a:p>
            <a:r>
              <a:rPr lang="id-ID" sz="3600" dirty="0"/>
              <a:t>As a </a:t>
            </a:r>
            <a:r>
              <a:rPr lang="id-ID" sz="3600" dirty="0" err="1"/>
              <a:t>reference</a:t>
            </a:r>
            <a:r>
              <a:rPr lang="id-ID" sz="3600" dirty="0"/>
              <a:t> </a:t>
            </a:r>
            <a:r>
              <a:rPr lang="id-ID" sz="3600" dirty="0" err="1"/>
              <a:t>on</a:t>
            </a:r>
            <a:r>
              <a:rPr lang="id-ID" sz="3600" dirty="0"/>
              <a:t> </a:t>
            </a:r>
            <a:r>
              <a:rPr lang="id-ID" sz="3600" dirty="0" err="1"/>
              <a:t>the</a:t>
            </a:r>
            <a:r>
              <a:rPr lang="id-ID" sz="3600" dirty="0"/>
              <a:t> </a:t>
            </a:r>
            <a:r>
              <a:rPr lang="id-ID" sz="3600" dirty="0" err="1"/>
              <a:t>implementation</a:t>
            </a:r>
            <a:r>
              <a:rPr lang="id-ID" sz="3600" dirty="0"/>
              <a:t> </a:t>
            </a:r>
            <a:r>
              <a:rPr lang="id-ID" sz="3600" dirty="0" err="1"/>
              <a:t>of</a:t>
            </a:r>
            <a:r>
              <a:rPr lang="id-ID" sz="3600" dirty="0"/>
              <a:t> FMCW Radar in </a:t>
            </a:r>
            <a:r>
              <a:rPr lang="id-ID" sz="3600" dirty="0" err="1"/>
              <a:t>many</a:t>
            </a:r>
            <a:r>
              <a:rPr lang="id-ID" sz="3600" dirty="0"/>
              <a:t> </a:t>
            </a:r>
            <a:r>
              <a:rPr lang="id-ID" sz="3600" dirty="0" err="1"/>
              <a:t>industry</a:t>
            </a:r>
            <a:endParaRPr lang="id-ID" sz="3600" dirty="0"/>
          </a:p>
        </p:txBody>
      </p:sp>
    </p:spTree>
    <p:extLst>
      <p:ext uri="{BB962C8B-B14F-4D97-AF65-F5344CB8AC3E}">
        <p14:creationId xmlns:p14="http://schemas.microsoft.com/office/powerpoint/2010/main" val="1946979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nsing Technology">
            <a:extLst>
              <a:ext uri="{FF2B5EF4-FFF2-40B4-BE49-F238E27FC236}">
                <a16:creationId xmlns:a16="http://schemas.microsoft.com/office/drawing/2014/main" id="{656CBBCA-9EE5-BF2D-61A3-165486C3D2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268" y="1183311"/>
            <a:ext cx="4802814" cy="32018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6A63EF-F2F9-4B8E-B161-E03B52A0367C}"/>
              </a:ext>
            </a:extLst>
          </p:cNvPr>
          <p:cNvSpPr txBox="1"/>
          <p:nvPr/>
        </p:nvSpPr>
        <p:spPr>
          <a:xfrm>
            <a:off x="1135626" y="4762909"/>
            <a:ext cx="9920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000" dirty="0" err="1"/>
              <a:t>Sensing</a:t>
            </a:r>
            <a:r>
              <a:rPr lang="id-ID" sz="4000" dirty="0"/>
              <a:t> The World </a:t>
            </a:r>
            <a:r>
              <a:rPr lang="id-ID" sz="4000" dirty="0" err="1"/>
              <a:t>Through</a:t>
            </a:r>
            <a:r>
              <a:rPr lang="id-ID" sz="4000" dirty="0"/>
              <a:t> Sensor Technology</a:t>
            </a:r>
            <a:endParaRPr lang="en-ID" sz="4000" dirty="0"/>
          </a:p>
        </p:txBody>
      </p:sp>
      <p:pic>
        <p:nvPicPr>
          <p:cNvPr id="3" name="Picture 2" descr="A screenshot of a car driving on a road&#10;&#10;Description automatically generated">
            <a:extLst>
              <a:ext uri="{FF2B5EF4-FFF2-40B4-BE49-F238E27FC236}">
                <a16:creationId xmlns:a16="http://schemas.microsoft.com/office/drawing/2014/main" id="{87AF93EF-E26B-1157-D234-B092AFB9C6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91" y="1183311"/>
            <a:ext cx="6199512" cy="320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904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9">
            <a:extLst>
              <a:ext uri="{FF2B5EF4-FFF2-40B4-BE49-F238E27FC236}">
                <a16:creationId xmlns:a16="http://schemas.microsoft.com/office/drawing/2014/main" id="{89FCBDDE-FC33-3948-B146-D1CF0092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049" r="10049"/>
          <a:stretch>
            <a:fillRect/>
          </a:stretch>
        </p:blipFill>
        <p:spPr>
          <a:xfrm>
            <a:off x="4351079" y="2990972"/>
            <a:ext cx="3200400" cy="3200400"/>
          </a:xfrm>
          <a:prstGeom prst="ellipse">
            <a:avLst/>
          </a:prstGeom>
          <a:blipFill dpi="0" rotWithShape="1">
            <a:blip r:embed="rId2">
              <a:alphaModFix amt="39000"/>
            </a:blip>
            <a:srcRect/>
            <a:stretch>
              <a:fillRect/>
            </a:stretch>
          </a:blipFill>
        </p:spPr>
      </p:pic>
      <p:pic>
        <p:nvPicPr>
          <p:cNvPr id="8" name="Picture 7" descr="A white box with gold connectors&#10;&#10;Description automatically generated">
            <a:extLst>
              <a:ext uri="{FF2B5EF4-FFF2-40B4-BE49-F238E27FC236}">
                <a16:creationId xmlns:a16="http://schemas.microsoft.com/office/drawing/2014/main" id="{7897D74D-80B0-2F83-EAE9-EC428B9512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490" y="455413"/>
            <a:ext cx="4061336" cy="2300390"/>
          </a:xfrm>
          <a:prstGeom prst="rect">
            <a:avLst/>
          </a:prstGeom>
        </p:spPr>
      </p:pic>
      <p:pic>
        <p:nvPicPr>
          <p:cNvPr id="6" name="Picture 5" descr="A black and orange logo&#10;&#10;Description automatically generated">
            <a:extLst>
              <a:ext uri="{FF2B5EF4-FFF2-40B4-BE49-F238E27FC236}">
                <a16:creationId xmlns:a16="http://schemas.microsoft.com/office/drawing/2014/main" id="{03F2EAF0-3D16-67CF-0A09-DB1E6C1640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735" y="666628"/>
            <a:ext cx="4687040" cy="1339154"/>
          </a:xfrm>
          <a:prstGeom prst="rect">
            <a:avLst/>
          </a:prstGeom>
        </p:spPr>
      </p:pic>
      <p:sp>
        <p:nvSpPr>
          <p:cNvPr id="9" name="Plus Sign 8">
            <a:extLst>
              <a:ext uri="{FF2B5EF4-FFF2-40B4-BE49-F238E27FC236}">
                <a16:creationId xmlns:a16="http://schemas.microsoft.com/office/drawing/2014/main" id="{2D449CA2-0AF9-F444-571D-FED8BFB891BF}"/>
              </a:ext>
            </a:extLst>
          </p:cNvPr>
          <p:cNvSpPr/>
          <p:nvPr/>
        </p:nvSpPr>
        <p:spPr>
          <a:xfrm>
            <a:off x="4970817" y="666628"/>
            <a:ext cx="1960924" cy="1877961"/>
          </a:xfrm>
          <a:prstGeom prst="mathPlus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54327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D5733-A0B9-D822-642B-31A5403B8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Primary </a:t>
            </a:r>
            <a:r>
              <a:rPr lang="id-ID" sz="6000" b="1" dirty="0"/>
              <a:t>G</a:t>
            </a:r>
            <a:r>
              <a:rPr lang="en-US" sz="6000" b="1" dirty="0" err="1"/>
              <a:t>oals</a:t>
            </a:r>
            <a:endParaRPr lang="en-ID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1296C-11B2-08C7-F6FB-A615B5822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d-ID" sz="3600" dirty="0"/>
              <a:t>To Design FMCW Radar </a:t>
            </a:r>
            <a:r>
              <a:rPr lang="id-ID" sz="3600" dirty="0" err="1"/>
              <a:t>system</a:t>
            </a:r>
            <a:r>
              <a:rPr lang="id-ID" sz="3600" dirty="0"/>
              <a:t> </a:t>
            </a:r>
            <a:r>
              <a:rPr lang="id-ID" sz="3600" dirty="0" err="1"/>
              <a:t>based</a:t>
            </a:r>
            <a:r>
              <a:rPr lang="id-ID" sz="3600" dirty="0"/>
              <a:t> </a:t>
            </a:r>
            <a:r>
              <a:rPr lang="id-ID" sz="3600" dirty="0" err="1"/>
              <a:t>on</a:t>
            </a:r>
            <a:r>
              <a:rPr lang="id-ID" sz="3600" dirty="0"/>
              <a:t> USRP B210 </a:t>
            </a:r>
            <a:r>
              <a:rPr lang="id-ID" sz="3600" dirty="0" err="1"/>
              <a:t>with</a:t>
            </a:r>
            <a:r>
              <a:rPr lang="id-ID" sz="3600" dirty="0"/>
              <a:t> </a:t>
            </a:r>
            <a:r>
              <a:rPr lang="id-ID" sz="3600" dirty="0" err="1"/>
              <a:t>GNURadio</a:t>
            </a:r>
            <a:r>
              <a:rPr lang="id-ID" sz="3600" dirty="0"/>
              <a:t>.</a:t>
            </a:r>
            <a:endParaRPr lang="en-US" sz="3600" dirty="0"/>
          </a:p>
          <a:p>
            <a:pPr marL="0" indent="0">
              <a:buNone/>
            </a:pPr>
            <a:r>
              <a:rPr lang="id-ID" sz="3600" dirty="0"/>
              <a:t>To </a:t>
            </a:r>
            <a:r>
              <a:rPr lang="id-ID" sz="3600" dirty="0" err="1"/>
              <a:t>assess</a:t>
            </a:r>
            <a:r>
              <a:rPr lang="id-ID" sz="3600" dirty="0"/>
              <a:t> </a:t>
            </a:r>
            <a:r>
              <a:rPr lang="id-ID" sz="3600" dirty="0" err="1"/>
              <a:t>the</a:t>
            </a:r>
            <a:r>
              <a:rPr lang="id-ID" sz="3600" dirty="0"/>
              <a:t> </a:t>
            </a:r>
            <a:r>
              <a:rPr lang="id-ID" sz="3600" dirty="0" err="1"/>
              <a:t>detection</a:t>
            </a:r>
            <a:r>
              <a:rPr lang="id-ID" sz="3600" dirty="0"/>
              <a:t>, </a:t>
            </a:r>
            <a:r>
              <a:rPr lang="id-ID" sz="3600" dirty="0" err="1"/>
              <a:t>range</a:t>
            </a:r>
            <a:r>
              <a:rPr lang="id-ID" sz="3600" dirty="0"/>
              <a:t> </a:t>
            </a:r>
            <a:r>
              <a:rPr lang="id-ID" sz="3600" dirty="0" err="1"/>
              <a:t>estimation</a:t>
            </a:r>
            <a:r>
              <a:rPr lang="id-ID" sz="3600" dirty="0"/>
              <a:t>, </a:t>
            </a:r>
            <a:r>
              <a:rPr lang="id-ID" sz="3600" dirty="0" err="1"/>
              <a:t>and</a:t>
            </a:r>
            <a:r>
              <a:rPr lang="id-ID" sz="3600" dirty="0"/>
              <a:t> </a:t>
            </a:r>
            <a:r>
              <a:rPr lang="id-ID" sz="3600" dirty="0" err="1"/>
              <a:t>velocity</a:t>
            </a:r>
            <a:r>
              <a:rPr lang="id-ID" sz="3600" dirty="0"/>
              <a:t> </a:t>
            </a:r>
            <a:r>
              <a:rPr lang="id-ID" sz="3600" dirty="0" err="1"/>
              <a:t>of</a:t>
            </a:r>
            <a:r>
              <a:rPr lang="id-ID" sz="3600" dirty="0"/>
              <a:t> </a:t>
            </a:r>
            <a:r>
              <a:rPr lang="id-ID" sz="3600" dirty="0" err="1"/>
              <a:t>an</a:t>
            </a:r>
            <a:r>
              <a:rPr lang="id-ID" sz="3600" dirty="0"/>
              <a:t> </a:t>
            </a:r>
            <a:r>
              <a:rPr lang="id-ID" sz="3600" dirty="0" err="1"/>
              <a:t>object</a:t>
            </a:r>
            <a:r>
              <a:rPr lang="id-ID" sz="3600" dirty="0"/>
              <a:t> </a:t>
            </a:r>
            <a:r>
              <a:rPr lang="id-ID" sz="3600" dirty="0" err="1"/>
              <a:t>from</a:t>
            </a:r>
            <a:r>
              <a:rPr lang="id-ID" sz="3600" dirty="0"/>
              <a:t> </a:t>
            </a:r>
            <a:r>
              <a:rPr lang="id-ID" sz="3600" dirty="0" err="1"/>
              <a:t>the</a:t>
            </a:r>
            <a:r>
              <a:rPr lang="id-ID" sz="3600" dirty="0"/>
              <a:t> </a:t>
            </a:r>
            <a:r>
              <a:rPr lang="id-ID" sz="3600" dirty="0" err="1"/>
              <a:t>designed</a:t>
            </a:r>
            <a:r>
              <a:rPr lang="id-ID" sz="3600" dirty="0"/>
              <a:t> </a:t>
            </a:r>
            <a:r>
              <a:rPr lang="id-ID" sz="3600" dirty="0" err="1"/>
              <a:t>system</a:t>
            </a:r>
            <a:r>
              <a:rPr lang="id-ID" sz="3600" dirty="0"/>
              <a:t>.</a:t>
            </a:r>
            <a:endParaRPr lang="en-US" sz="3600" dirty="0"/>
          </a:p>
          <a:p>
            <a:pPr marL="0" indent="0">
              <a:buNone/>
            </a:pPr>
            <a:r>
              <a:rPr lang="en-US" sz="3600" dirty="0"/>
              <a:t>To know the accuracy of detect</a:t>
            </a:r>
            <a:r>
              <a:rPr lang="id-ID" sz="3600" dirty="0"/>
              <a:t>ion, </a:t>
            </a:r>
            <a:r>
              <a:rPr lang="id-ID" sz="3600" dirty="0" err="1"/>
              <a:t>range</a:t>
            </a:r>
            <a:r>
              <a:rPr lang="id-ID" sz="3600" dirty="0"/>
              <a:t> </a:t>
            </a:r>
            <a:r>
              <a:rPr lang="id-ID" sz="3600" dirty="0" err="1"/>
              <a:t>estimation</a:t>
            </a:r>
            <a:r>
              <a:rPr lang="id-ID" sz="3600" dirty="0"/>
              <a:t>, </a:t>
            </a:r>
            <a:r>
              <a:rPr lang="id-ID" sz="3600" dirty="0" err="1"/>
              <a:t>and</a:t>
            </a:r>
            <a:r>
              <a:rPr lang="id-ID" sz="3600" dirty="0"/>
              <a:t> </a:t>
            </a:r>
            <a:r>
              <a:rPr lang="id-ID" sz="3600" dirty="0" err="1"/>
              <a:t>velocity</a:t>
            </a:r>
            <a:r>
              <a:rPr lang="id-ID" sz="3600" dirty="0"/>
              <a:t> </a:t>
            </a:r>
            <a:r>
              <a:rPr lang="id-ID" sz="3600" dirty="0" err="1"/>
              <a:t>of</a:t>
            </a:r>
            <a:r>
              <a:rPr lang="id-ID" sz="3600" dirty="0"/>
              <a:t> </a:t>
            </a:r>
            <a:r>
              <a:rPr lang="id-ID" sz="3600" dirty="0" err="1"/>
              <a:t>an</a:t>
            </a:r>
            <a:r>
              <a:rPr lang="id-ID" sz="3600" dirty="0"/>
              <a:t> </a:t>
            </a:r>
            <a:r>
              <a:rPr lang="id-ID" sz="3600" dirty="0" err="1"/>
              <a:t>object</a:t>
            </a:r>
            <a:r>
              <a:rPr lang="id-ID" sz="3600" dirty="0"/>
              <a:t> </a:t>
            </a:r>
            <a:r>
              <a:rPr lang="id-ID" sz="3600" dirty="0" err="1"/>
              <a:t>from</a:t>
            </a:r>
            <a:r>
              <a:rPr lang="id-ID" sz="3600" dirty="0"/>
              <a:t> </a:t>
            </a:r>
            <a:r>
              <a:rPr lang="id-ID" sz="3600" dirty="0" err="1"/>
              <a:t>the</a:t>
            </a:r>
            <a:r>
              <a:rPr lang="id-ID" sz="3600" dirty="0"/>
              <a:t> </a:t>
            </a:r>
            <a:r>
              <a:rPr lang="id-ID" sz="3600" dirty="0" err="1"/>
              <a:t>designed</a:t>
            </a:r>
            <a:r>
              <a:rPr lang="id-ID" sz="3600" dirty="0"/>
              <a:t> </a:t>
            </a:r>
            <a:r>
              <a:rPr lang="id-ID" sz="3600" dirty="0" err="1"/>
              <a:t>system</a:t>
            </a:r>
            <a:r>
              <a:rPr lang="id-ID" sz="3600" dirty="0"/>
              <a:t>.</a:t>
            </a:r>
            <a:endParaRPr lang="en-US" sz="3600" dirty="0"/>
          </a:p>
          <a:p>
            <a:endParaRPr lang="en-ID" sz="3600" dirty="0"/>
          </a:p>
        </p:txBody>
      </p:sp>
    </p:spTree>
    <p:extLst>
      <p:ext uri="{BB962C8B-B14F-4D97-AF65-F5344CB8AC3E}">
        <p14:creationId xmlns:p14="http://schemas.microsoft.com/office/powerpoint/2010/main" val="637203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D04DE05-73ED-4C83-35A9-E16AABAC2D40}"/>
              </a:ext>
            </a:extLst>
          </p:cNvPr>
          <p:cNvSpPr txBox="1"/>
          <p:nvPr/>
        </p:nvSpPr>
        <p:spPr>
          <a:xfrm>
            <a:off x="599767" y="530942"/>
            <a:ext cx="65089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000" dirty="0" err="1"/>
              <a:t>RAdio</a:t>
            </a:r>
            <a:r>
              <a:rPr lang="id-ID" sz="4000" dirty="0"/>
              <a:t> </a:t>
            </a:r>
            <a:r>
              <a:rPr lang="en-GB" sz="4000" dirty="0"/>
              <a:t>Detection</a:t>
            </a:r>
            <a:r>
              <a:rPr lang="id-ID" sz="4000" dirty="0"/>
              <a:t> </a:t>
            </a:r>
            <a:r>
              <a:rPr lang="en-GB" sz="4000" dirty="0"/>
              <a:t>And</a:t>
            </a:r>
            <a:r>
              <a:rPr lang="id-ID" sz="4000" dirty="0"/>
              <a:t> </a:t>
            </a:r>
            <a:r>
              <a:rPr lang="id-ID" sz="4000" dirty="0" err="1"/>
              <a:t>Ranging</a:t>
            </a:r>
            <a:endParaRPr lang="en-ID" sz="4000" dirty="0"/>
          </a:p>
        </p:txBody>
      </p:sp>
      <p:pic>
        <p:nvPicPr>
          <p:cNvPr id="3" name="Picture 2" descr="Several towers on a field&#10;&#10;Description automatically generated">
            <a:extLst>
              <a:ext uri="{FF2B5EF4-FFF2-40B4-BE49-F238E27FC236}">
                <a16:creationId xmlns:a16="http://schemas.microsoft.com/office/drawing/2014/main" id="{0C9F430E-8AF3-6738-BCBA-CBD81963B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218" y="1356237"/>
            <a:ext cx="6230824" cy="34615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627EAB-A440-5F4E-A385-105CBB7814BB}"/>
              </a:ext>
            </a:extLst>
          </p:cNvPr>
          <p:cNvSpPr txBox="1"/>
          <p:nvPr/>
        </p:nvSpPr>
        <p:spPr>
          <a:xfrm>
            <a:off x="2143431" y="5024284"/>
            <a:ext cx="4247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Chain Home at RAF Poling, West Sussex</a:t>
            </a:r>
            <a:endParaRPr lang="en-ID" dirty="0"/>
          </a:p>
        </p:txBody>
      </p:sp>
      <p:pic>
        <p:nvPicPr>
          <p:cNvPr id="8" name="Picture 7" descr="A tall tower with clouds in the background&#10;&#10;Description automatically generated">
            <a:extLst>
              <a:ext uri="{FF2B5EF4-FFF2-40B4-BE49-F238E27FC236}">
                <a16:creationId xmlns:a16="http://schemas.microsoft.com/office/drawing/2014/main" id="{3B48AB7B-64AB-3423-ADB3-297D5007FA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2801" y="1356237"/>
            <a:ext cx="3576604" cy="474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816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ar next to blue lines&#10;&#10;Description automatically generated">
            <a:extLst>
              <a:ext uri="{FF2B5EF4-FFF2-40B4-BE49-F238E27FC236}">
                <a16:creationId xmlns:a16="http://schemas.microsoft.com/office/drawing/2014/main" id="{743EB835-8020-E0A9-20EC-30C4CA3A7D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66" y="4038072"/>
            <a:ext cx="5368276" cy="1581588"/>
          </a:xfrm>
          <a:prstGeom prst="rect">
            <a:avLst/>
          </a:prstGeom>
        </p:spPr>
      </p:pic>
      <p:pic>
        <p:nvPicPr>
          <p:cNvPr id="7" name="Picture 6" descr="A red and white radar&#10;&#10;Description automatically generated">
            <a:extLst>
              <a:ext uri="{FF2B5EF4-FFF2-40B4-BE49-F238E27FC236}">
                <a16:creationId xmlns:a16="http://schemas.microsoft.com/office/drawing/2014/main" id="{622F8229-FBD0-CFE0-6A8A-62AC03621E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621" y="1134399"/>
            <a:ext cx="3641314" cy="2621746"/>
          </a:xfrm>
          <a:prstGeom prst="rect">
            <a:avLst/>
          </a:prstGeom>
        </p:spPr>
      </p:pic>
      <p:pic>
        <p:nvPicPr>
          <p:cNvPr id="9" name="Picture 8" descr="A drawing of a knife and arrows&#10;&#10;Description automatically generated">
            <a:extLst>
              <a:ext uri="{FF2B5EF4-FFF2-40B4-BE49-F238E27FC236}">
                <a16:creationId xmlns:a16="http://schemas.microsoft.com/office/drawing/2014/main" id="{E1001069-875C-9785-B7F8-CF3E92AF5E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341" y="454154"/>
            <a:ext cx="4410075" cy="20383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BF426B-AE1A-B0AA-9B6C-D51E5F5DD4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6748" y="3070167"/>
            <a:ext cx="4410075" cy="248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18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radio waveform&#10;&#10;Description automatically generated">
            <a:extLst>
              <a:ext uri="{FF2B5EF4-FFF2-40B4-BE49-F238E27FC236}">
                <a16:creationId xmlns:a16="http://schemas.microsoft.com/office/drawing/2014/main" id="{92BC681C-618E-FDC7-78DE-7C3F9CEE5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4" y="920163"/>
            <a:ext cx="8038532" cy="399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043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B1C3F3-6875-8145-CBDF-03EAC5BBE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700" y="925950"/>
            <a:ext cx="7904599" cy="298756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F93451A-62BE-F39E-E0F5-8FFFCD7F0C36}"/>
                  </a:ext>
                </a:extLst>
              </p:cNvPr>
              <p:cNvSpPr txBox="1"/>
              <p:nvPr/>
            </p:nvSpPr>
            <p:spPr>
              <a:xfrm>
                <a:off x="4962025" y="4603529"/>
                <a:ext cx="2630391" cy="1033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sz="36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id-ID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d-ID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d-ID" sz="36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id-ID" sz="3600" i="1">
                              <a:latin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id-ID" sz="3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d-ID" sz="36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id-ID" sz="36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sub>
                          </m:sSub>
                        </m:num>
                        <m:den>
                          <m:r>
                            <a:rPr lang="id-ID" sz="3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id-ID" sz="3600" b="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F93451A-62BE-F39E-E0F5-8FFFCD7F0C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2025" y="4603529"/>
                <a:ext cx="2630391" cy="103355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460020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503</TotalTime>
  <Words>382</Words>
  <Application>Microsoft Office PowerPoint</Application>
  <PresentationFormat>Widescreen</PresentationFormat>
  <Paragraphs>125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Calibri Light</vt:lpstr>
      <vt:lpstr>Cambria</vt:lpstr>
      <vt:lpstr>Cambria Math</vt:lpstr>
      <vt:lpstr>Constantia</vt:lpstr>
      <vt:lpstr>Retrospect</vt:lpstr>
      <vt:lpstr>Design of FMCW Radar Based on Software Defined Radio with GNURadio for Detection, Range Estimation, and Velocity of an Object</vt:lpstr>
      <vt:lpstr>Outline</vt:lpstr>
      <vt:lpstr>PowerPoint Presentation</vt:lpstr>
      <vt:lpstr>PowerPoint Presentation</vt:lpstr>
      <vt:lpstr>Primary Goals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of FMCW Radar Based on Software Defined Radio with GNURadio for Detection, Range Estimation, and Velocity of an Object</dc:title>
  <dc:creator>BIMA PANCARA HARYONO PUTRA</dc:creator>
  <cp:lastModifiedBy>BIMA PANCARA HARYONO PUTRA</cp:lastModifiedBy>
  <cp:revision>7</cp:revision>
  <dcterms:created xsi:type="dcterms:W3CDTF">2024-05-16T00:28:49Z</dcterms:created>
  <dcterms:modified xsi:type="dcterms:W3CDTF">2024-05-16T15:02:25Z</dcterms:modified>
</cp:coreProperties>
</file>

<file path=docProps/thumbnail.jpeg>
</file>